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7" r:id="rId3"/>
    <p:sldId id="258" r:id="rId4"/>
    <p:sldId id="257" r:id="rId5"/>
    <p:sldId id="279" r:id="rId6"/>
    <p:sldId id="260" r:id="rId7"/>
    <p:sldId id="281" r:id="rId8"/>
    <p:sldId id="282" r:id="rId9"/>
    <p:sldId id="263" r:id="rId10"/>
    <p:sldId id="262" r:id="rId11"/>
    <p:sldId id="283" r:id="rId12"/>
    <p:sldId id="273" r:id="rId13"/>
    <p:sldId id="265" r:id="rId14"/>
    <p:sldId id="266" r:id="rId15"/>
    <p:sldId id="272" r:id="rId16"/>
    <p:sldId id="267" r:id="rId17"/>
    <p:sldId id="271" r:id="rId18"/>
    <p:sldId id="269" r:id="rId19"/>
    <p:sldId id="268" r:id="rId20"/>
    <p:sldId id="278" r:id="rId21"/>
    <p:sldId id="276" r:id="rId22"/>
    <p:sldId id="270" r:id="rId23"/>
    <p:sldId id="280" r:id="rId24"/>
    <p:sldId id="259" r:id="rId25"/>
    <p:sldId id="275" r:id="rId26"/>
    <p:sldId id="264" r:id="rId27"/>
    <p:sldId id="274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36"/>
    <p:restoredTop sz="96405"/>
  </p:normalViewPr>
  <p:slideViewPr>
    <p:cSldViewPr snapToGrid="0">
      <p:cViewPr varScale="1">
        <p:scale>
          <a:sx n="126" d="100"/>
          <a:sy n="126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5A8A-6163-A847-E8B4-B7CB6EFC0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383957"/>
            <a:ext cx="8825658" cy="2849727"/>
          </a:xfrm>
        </p:spPr>
        <p:txBody>
          <a:bodyPr/>
          <a:lstStyle/>
          <a:p>
            <a:r>
              <a:rPr lang="en-PL" b="1" dirty="0"/>
              <a:t>Statistical Analysis Presentation</a:t>
            </a:r>
            <a:endParaRPr lang="en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EEC91-A4B5-52F5-9A41-DB665F54E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875" y="4612623"/>
            <a:ext cx="8825658" cy="86142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</a:t>
            </a:r>
            <a:r>
              <a:rPr lang="en-PL" dirty="0">
                <a:solidFill>
                  <a:schemeClr val="bg1"/>
                </a:solidFill>
              </a:rPr>
              <a:t>ased on </a:t>
            </a:r>
            <a:r>
              <a:rPr lang="en-US" dirty="0">
                <a:solidFill>
                  <a:schemeClr val="bg1"/>
                </a:solidFill>
              </a:rPr>
              <a:t>Health Survey for England</a:t>
            </a:r>
            <a:r>
              <a:rPr lang="en-PL" dirty="0">
                <a:solidFill>
                  <a:schemeClr val="bg1"/>
                </a:solidFill>
              </a:rPr>
              <a:t> 2011</a:t>
            </a:r>
          </a:p>
        </p:txBody>
      </p:sp>
    </p:spTree>
    <p:extLst>
      <p:ext uri="{BB962C8B-B14F-4D97-AF65-F5344CB8AC3E}">
        <p14:creationId xmlns:p14="http://schemas.microsoft.com/office/powerpoint/2010/main" val="3765819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B775-ACD1-C259-B6D5-E7D39B16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 Alcohol and gender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BCBD17-CAB8-B64C-6D0E-959CCBDF1474}"/>
              </a:ext>
            </a:extLst>
          </p:cNvPr>
          <p:cNvSpPr txBox="1"/>
          <p:nvPr/>
        </p:nvSpPr>
        <p:spPr>
          <a:xfrm>
            <a:off x="902368" y="4753335"/>
            <a:ext cx="97576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Null hypothesis: </a:t>
            </a:r>
            <a:r>
              <a:rPr lang="en-PL" dirty="0"/>
              <a:t>There is NO association between gender and alcohol, alpha = 0.05.</a:t>
            </a:r>
          </a:p>
          <a:p>
            <a:endParaRPr lang="en-PL" dirty="0"/>
          </a:p>
          <a:p>
            <a:r>
              <a:rPr lang="en-PL" dirty="0"/>
              <a:t>Chi-square test shows p-value is less than threshold </a:t>
            </a:r>
            <a:r>
              <a:rPr lang="en-PL" b="1" dirty="0"/>
              <a:t>0.05</a:t>
            </a:r>
            <a:r>
              <a:rPr lang="en-PL" dirty="0"/>
              <a:t>,</a:t>
            </a:r>
          </a:p>
          <a:p>
            <a:r>
              <a:rPr lang="en-PL" dirty="0"/>
              <a:t>we can reject the null hypothesis.</a:t>
            </a:r>
            <a:endParaRPr lang="en-PL" b="1" dirty="0"/>
          </a:p>
          <a:p>
            <a:endParaRPr lang="en-PL" b="1" dirty="0"/>
          </a:p>
          <a:p>
            <a:r>
              <a:rPr lang="en-PL" b="1" dirty="0"/>
              <a:t>There is an association between gender and drinking alcohol.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D6C233-D93E-081B-0F31-D807AA439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647" y="1450924"/>
            <a:ext cx="9404723" cy="3096205"/>
          </a:xfrm>
        </p:spPr>
      </p:pic>
    </p:spTree>
    <p:extLst>
      <p:ext uri="{BB962C8B-B14F-4D97-AF65-F5344CB8AC3E}">
        <p14:creationId xmlns:p14="http://schemas.microsoft.com/office/powerpoint/2010/main" val="198572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B3373-042A-3944-1AB7-3467E5611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64594"/>
            <a:ext cx="9885818" cy="1376082"/>
          </a:xfrm>
        </p:spPr>
        <p:txBody>
          <a:bodyPr/>
          <a:lstStyle/>
          <a:p>
            <a:r>
              <a:rPr lang="en-PL" sz="3600" dirty="0"/>
              <a:t>Gender difference in alcohol consumption</a:t>
            </a:r>
            <a:br>
              <a:rPr lang="en-PL" sz="3600" dirty="0"/>
            </a:br>
            <a:r>
              <a:rPr lang="en-PL" sz="3600" dirty="0"/>
              <a:t>(1 – “drink”, 2 – “don’t drink”)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F95DFA-7244-A463-2220-0DAFAA78D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05605"/>
            <a:ext cx="3987800" cy="398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B2F61D-891D-FC46-F061-B4CB02E77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722" y="2205605"/>
            <a:ext cx="3987801" cy="398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47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97F4-E23C-A881-4F86-97CB6B10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Alcohol and region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878EB6-A6C2-FCEE-CB6B-C35E02C50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25" y="2303131"/>
            <a:ext cx="2994421" cy="3003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EE3E16-2393-2337-EC8C-86B7B0F31847}"/>
              </a:ext>
            </a:extLst>
          </p:cNvPr>
          <p:cNvSpPr txBox="1"/>
          <p:nvPr/>
        </p:nvSpPr>
        <p:spPr>
          <a:xfrm>
            <a:off x="810492" y="5756565"/>
            <a:ext cx="2680854" cy="64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* Red color means drinking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C11FF948-D413-6AD6-DD8E-C033994A1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74906" y="1489076"/>
            <a:ext cx="7948756" cy="4916206"/>
          </a:xfrm>
        </p:spPr>
      </p:pic>
    </p:spTree>
    <p:extLst>
      <p:ext uri="{BB962C8B-B14F-4D97-AF65-F5344CB8AC3E}">
        <p14:creationId xmlns:p14="http://schemas.microsoft.com/office/powerpoint/2010/main" val="1672950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CB2E6-7091-C080-A008-8C06A6C3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Alcohol and region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497C0-B61E-7E32-0CB1-0003E0BCB114}"/>
              </a:ext>
            </a:extLst>
          </p:cNvPr>
          <p:cNvSpPr txBox="1"/>
          <p:nvPr/>
        </p:nvSpPr>
        <p:spPr>
          <a:xfrm>
            <a:off x="646111" y="5989474"/>
            <a:ext cx="7104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b="1" dirty="0"/>
              <a:t>There is an association between region and drinking alcohol</a:t>
            </a:r>
            <a:r>
              <a:rPr lang="en-US" b="1" dirty="0"/>
              <a:t>.</a:t>
            </a:r>
            <a:endParaRPr lang="en-PL" b="1" dirty="0"/>
          </a:p>
          <a:p>
            <a:endParaRPr lang="en-P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E93A08-80B9-D661-A69A-A1FBABDDC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574210"/>
            <a:ext cx="9337809" cy="3871549"/>
          </a:xfrm>
        </p:spPr>
      </p:pic>
    </p:spTree>
    <p:extLst>
      <p:ext uri="{BB962C8B-B14F-4D97-AF65-F5344CB8AC3E}">
        <p14:creationId xmlns:p14="http://schemas.microsoft.com/office/powerpoint/2010/main" val="2741244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2E70-8A13-C1EF-0E33-F1AFA35F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</a:t>
            </a:r>
            <a:r>
              <a:rPr lang="en-PL" dirty="0"/>
              <a:t>ight and weight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6E3EC-9B86-5FB9-8F4E-DAFBDFD661C4}"/>
              </a:ext>
            </a:extLst>
          </p:cNvPr>
          <p:cNvSpPr txBox="1"/>
          <p:nvPr/>
        </p:nvSpPr>
        <p:spPr>
          <a:xfrm>
            <a:off x="770916" y="5004753"/>
            <a:ext cx="9555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Two Sample t-test</a:t>
            </a:r>
            <a:r>
              <a:rPr lang="ru-RU" b="1" dirty="0"/>
              <a:t> </a:t>
            </a:r>
            <a:r>
              <a:rPr lang="en-US" dirty="0"/>
              <a:t>for both pairs of variables.</a:t>
            </a:r>
          </a:p>
          <a:p>
            <a:r>
              <a:rPr lang="en-US" b="1" dirty="0"/>
              <a:t>Null hypothesis: </a:t>
            </a:r>
            <a:r>
              <a:rPr lang="en-GB" dirty="0"/>
              <a:t>two groups have equal means.</a:t>
            </a:r>
          </a:p>
          <a:p>
            <a:r>
              <a:rPr lang="en-GB" dirty="0"/>
              <a:t>According to the p-value &lt; 0.05 we reject the null hypothesis.</a:t>
            </a:r>
          </a:p>
          <a:p>
            <a:r>
              <a:rPr lang="en-GB" dirty="0"/>
              <a:t>True difference in means between male group and female group is not equal to 0.</a:t>
            </a:r>
            <a:endParaRPr lang="en-P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32E852-1531-9245-B9F0-A03124786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524" y="1571130"/>
            <a:ext cx="9020909" cy="3132950"/>
          </a:xfrm>
        </p:spPr>
      </p:pic>
    </p:spTree>
    <p:extLst>
      <p:ext uri="{BB962C8B-B14F-4D97-AF65-F5344CB8AC3E}">
        <p14:creationId xmlns:p14="http://schemas.microsoft.com/office/powerpoint/2010/main" val="2679816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9A6F-E42E-FE06-F037-60CE7A44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1" y="463109"/>
            <a:ext cx="9365034" cy="918882"/>
          </a:xfrm>
        </p:spPr>
        <p:txBody>
          <a:bodyPr/>
          <a:lstStyle/>
          <a:p>
            <a:r>
              <a:rPr lang="en-PL" dirty="0"/>
              <a:t>Two-Sample t-test in RStudio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27EDF-1666-F54B-2718-5C5059CEC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71600"/>
            <a:ext cx="7459663" cy="23262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5B6855-FF97-1C3C-43A8-4A0FB6977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74821"/>
            <a:ext cx="7459662" cy="24931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2BD47F-7F48-9409-37FC-A1FB92015D8D}"/>
              </a:ext>
            </a:extLst>
          </p:cNvPr>
          <p:cNvSpPr txBox="1"/>
          <p:nvPr/>
        </p:nvSpPr>
        <p:spPr>
          <a:xfrm>
            <a:off x="8717973" y="1988911"/>
            <a:ext cx="2618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To find the difference between height means in two groups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CD79A-7CFC-C993-2AD8-41D2D3700A0A}"/>
              </a:ext>
            </a:extLst>
          </p:cNvPr>
          <p:cNvSpPr txBox="1"/>
          <p:nvPr/>
        </p:nvSpPr>
        <p:spPr>
          <a:xfrm>
            <a:off x="8717972" y="4343400"/>
            <a:ext cx="2618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To find the difference between weight means in two groups </a:t>
            </a:r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717215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6B03-5819-5AA5-E35D-956EBFACB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458627"/>
            <a:ext cx="9404723" cy="1400530"/>
          </a:xfrm>
        </p:spPr>
        <p:txBody>
          <a:bodyPr/>
          <a:lstStyle/>
          <a:p>
            <a:r>
              <a:rPr lang="en-PL" dirty="0"/>
              <a:t>Correlation between drinking, income, age and gender (r)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323DF-3E72-A389-228E-A02E9935CA9B}"/>
              </a:ext>
            </a:extLst>
          </p:cNvPr>
          <p:cNvSpPr txBox="1"/>
          <p:nvPr/>
        </p:nvSpPr>
        <p:spPr>
          <a:xfrm>
            <a:off x="8326012" y="2545601"/>
            <a:ext cx="34496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There is a very weak positive correlation for all variables in the table</a:t>
            </a:r>
            <a:r>
              <a:rPr lang="ru-RU" dirty="0"/>
              <a:t> - </a:t>
            </a:r>
            <a:r>
              <a:rPr lang="en-GB" dirty="0"/>
              <a:t>hundredths </a:t>
            </a:r>
            <a:r>
              <a:rPr lang="en-US" dirty="0"/>
              <a:t>or thousandths</a:t>
            </a:r>
            <a:r>
              <a:rPr lang="ru-RU" dirty="0"/>
              <a:t> </a:t>
            </a:r>
            <a:r>
              <a:rPr lang="en-GB" dirty="0"/>
              <a:t>of one percent</a:t>
            </a:r>
            <a:r>
              <a:rPr lang="en-PL" dirty="0"/>
              <a:t>. </a:t>
            </a:r>
          </a:p>
          <a:p>
            <a:endParaRPr lang="en-PL" dirty="0"/>
          </a:p>
          <a:p>
            <a:r>
              <a:rPr lang="en-PL" dirty="0"/>
              <a:t>For the pair </a:t>
            </a:r>
            <a:r>
              <a:rPr lang="en-PL" i="1" dirty="0"/>
              <a:t>Drinking-Gender positive correlation</a:t>
            </a:r>
            <a:r>
              <a:rPr lang="en-PL" dirty="0"/>
              <a:t> is </a:t>
            </a:r>
            <a:r>
              <a:rPr lang="en-GB" dirty="0"/>
              <a:t>about a tenth of a percent.</a:t>
            </a:r>
            <a:endParaRPr lang="en-P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AD2890-3FEE-88DB-A2B2-CAC0B51C3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872" y="2167360"/>
            <a:ext cx="7309167" cy="3298039"/>
          </a:xfrm>
        </p:spPr>
      </p:pic>
    </p:spTree>
    <p:extLst>
      <p:ext uri="{BB962C8B-B14F-4D97-AF65-F5344CB8AC3E}">
        <p14:creationId xmlns:p14="http://schemas.microsoft.com/office/powerpoint/2010/main" val="2185210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1C45-6BA9-B01A-BE95-2621194D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Correlation tests in R</a:t>
            </a:r>
            <a:r>
              <a:rPr lang="en-GB" dirty="0"/>
              <a:t>S</a:t>
            </a:r>
            <a:r>
              <a:rPr lang="en-PL" dirty="0"/>
              <a:t>tudio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5726B5-ADCA-876E-2C35-CE3772F28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493" y="1438412"/>
            <a:ext cx="5220303" cy="257247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7E1B9F-92C9-D239-8977-597CCCE0D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98" y="4206806"/>
            <a:ext cx="5877791" cy="21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44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706E6-BCBC-C166-82EC-AF415F21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Conclusion: </a:t>
            </a:r>
            <a:r>
              <a:rPr lang="en-GB" dirty="0"/>
              <a:t>the major findings</a:t>
            </a: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6E8E6-71CA-0396-5A0D-5A93ADF8A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4" y="1721842"/>
            <a:ext cx="8946540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PL" sz="2400" dirty="0"/>
              <a:t>There is a difference in BMI means between ”drinkers”</a:t>
            </a:r>
            <a:r>
              <a:rPr lang="ru-RU" sz="2400" dirty="0"/>
              <a:t> </a:t>
            </a:r>
            <a:r>
              <a:rPr lang="en-US" sz="2400" dirty="0"/>
              <a:t>and ”abstainers” </a:t>
            </a:r>
          </a:p>
          <a:p>
            <a:endParaRPr lang="en-US" sz="2400" dirty="0"/>
          </a:p>
          <a:p>
            <a:r>
              <a:rPr lang="en-US" sz="2400" dirty="0"/>
              <a:t>People drink the most in South West of England,            the least – in London</a:t>
            </a:r>
          </a:p>
          <a:p>
            <a:endParaRPr lang="en-US" sz="2400" dirty="0"/>
          </a:p>
          <a:p>
            <a:r>
              <a:rPr lang="en-US" sz="2400" dirty="0"/>
              <a:t>Men drink more than women</a:t>
            </a:r>
          </a:p>
          <a:p>
            <a:pPr marL="0" indent="0">
              <a:buNone/>
            </a:pPr>
            <a:endParaRPr lang="en-US" sz="2400" dirty="0"/>
          </a:p>
          <a:p>
            <a:endParaRPr lang="en-GB" dirty="0"/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977582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335C-FC7D-76F2-3674-A1B9B77C7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Other </a:t>
            </a:r>
            <a:r>
              <a:rPr lang="en-US" dirty="0"/>
              <a:t>studies</a:t>
            </a: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3472E-2E41-1B5F-2FE0-88A60857A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684" y="1696720"/>
            <a:ext cx="9293109" cy="533400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Men are more likely to consume alcohol than women are, and it is cross-cultural phenomenon.</a:t>
            </a:r>
            <a:r>
              <a:rPr lang="en-PL" dirty="0"/>
              <a:t> (Wilsnack et al., 2009)</a:t>
            </a:r>
          </a:p>
          <a:p>
            <a:endParaRPr lang="en-PL" dirty="0"/>
          </a:p>
          <a:p>
            <a:r>
              <a:rPr lang="en-GB" dirty="0"/>
              <a:t>In UK males are perceived to drink more than females. </a:t>
            </a:r>
            <a:r>
              <a:rPr lang="en-US" dirty="0"/>
              <a:t>(Dempster, 2011)</a:t>
            </a:r>
          </a:p>
          <a:p>
            <a:endParaRPr lang="en-PL" dirty="0"/>
          </a:p>
          <a:p>
            <a:r>
              <a:rPr lang="en-GB" dirty="0"/>
              <a:t>There are some associations between occupations and heavy alcohol consumption. </a:t>
            </a:r>
            <a:r>
              <a:rPr lang="en-US" dirty="0"/>
              <a:t>(Thompson &amp; </a:t>
            </a:r>
            <a:r>
              <a:rPr lang="en-US" dirty="0" err="1"/>
              <a:t>Pirmohamed</a:t>
            </a:r>
            <a:r>
              <a:rPr lang="en-US" dirty="0"/>
              <a:t>, 2021)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829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E75F7-EDDE-6F70-BA09-B82412A4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Alcohol in the UK</a:t>
            </a:r>
            <a:br>
              <a:rPr lang="en-PL" dirty="0"/>
            </a:b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28F01-E07F-9C97-E02A-956B1809B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62546"/>
            <a:ext cx="9183688" cy="4585854"/>
          </a:xfrm>
        </p:spPr>
        <p:txBody>
          <a:bodyPr>
            <a:normAutofit/>
          </a:bodyPr>
          <a:lstStyle/>
          <a:p>
            <a:endParaRPr lang="en-PL" dirty="0"/>
          </a:p>
          <a:p>
            <a:r>
              <a:rPr lang="en-GB" b="1" dirty="0">
                <a:solidFill>
                  <a:srgbClr val="FF0000"/>
                </a:solidFill>
              </a:rPr>
              <a:t>56.9%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survey respondents </a:t>
            </a:r>
            <a:r>
              <a:rPr lang="en-US" dirty="0"/>
              <a:t>16+ </a:t>
            </a:r>
            <a:r>
              <a:rPr lang="en-GB" dirty="0"/>
              <a:t>in Great Britain drank alcohol in 2016. (</a:t>
            </a:r>
            <a:r>
              <a:rPr lang="en-US" dirty="0"/>
              <a:t>Windsor-</a:t>
            </a:r>
            <a:r>
              <a:rPr lang="en-US" dirty="0" err="1"/>
              <a:t>Shellard</a:t>
            </a:r>
            <a:r>
              <a:rPr lang="en-US" dirty="0"/>
              <a:t>, 2017) </a:t>
            </a:r>
          </a:p>
          <a:p>
            <a:endParaRPr lang="en-PL" dirty="0"/>
          </a:p>
          <a:p>
            <a:r>
              <a:rPr lang="en-GB" dirty="0"/>
              <a:t>Alcohol consumption is associated with the brain health. </a:t>
            </a:r>
            <a:r>
              <a:rPr lang="en-US" dirty="0"/>
              <a:t>(</a:t>
            </a:r>
            <a:r>
              <a:rPr lang="en-US" dirty="0" err="1"/>
              <a:t>Topiwala</a:t>
            </a:r>
            <a:r>
              <a:rPr lang="en-US" dirty="0"/>
              <a:t> et al., 2015)</a:t>
            </a:r>
          </a:p>
          <a:p>
            <a:endParaRPr lang="en-PL" dirty="0"/>
          </a:p>
          <a:p>
            <a:r>
              <a:rPr lang="en-GB" dirty="0"/>
              <a:t>Since licensing is the primary legislative instrument for regulation in retail, then public health considerations should play a role in this process. (</a:t>
            </a:r>
            <a:r>
              <a:rPr lang="en-US" dirty="0"/>
              <a:t>Nicholls, 2015) 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916703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8D333-F061-F542-E567-1F63979C4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415" y="2880608"/>
            <a:ext cx="9404723" cy="1400530"/>
          </a:xfrm>
        </p:spPr>
        <p:txBody>
          <a:bodyPr/>
          <a:lstStyle/>
          <a:p>
            <a:r>
              <a:rPr lang="en-PL" dirty="0"/>
              <a:t>Appendix</a:t>
            </a:r>
            <a:br>
              <a:rPr lang="en-PL" dirty="0"/>
            </a:b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135399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02E0-5FBC-53D3-ABC8-AFAD7E6E9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Creating a pie chart with percentage in RStudio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D8AC81-DEE9-BC76-A60A-DC10D2D6A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0329" y="2217103"/>
            <a:ext cx="3632200" cy="3632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10295B-D70F-4631-D9FC-D8D1025EF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08" y="4160203"/>
            <a:ext cx="6908800" cy="168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3AA3C3-1876-5509-1583-8A7FBD234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08" y="3027195"/>
            <a:ext cx="2830743" cy="366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6C5BE6-38AD-705C-7778-13AE8FE1BA80}"/>
              </a:ext>
            </a:extLst>
          </p:cNvPr>
          <p:cNvSpPr txBox="1"/>
          <p:nvPr/>
        </p:nvSpPr>
        <p:spPr>
          <a:xfrm>
            <a:off x="818369" y="2423569"/>
            <a:ext cx="5858164" cy="36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To get info on gender in the dataset: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CDC74F-A722-0C72-4CDC-738B6C4C9C0E}"/>
              </a:ext>
            </a:extLst>
          </p:cNvPr>
          <p:cNvSpPr txBox="1"/>
          <p:nvPr/>
        </p:nvSpPr>
        <p:spPr>
          <a:xfrm>
            <a:off x="916708" y="3592318"/>
            <a:ext cx="3114965" cy="366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To create the pie chart: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07919A-5983-6A99-BCE8-3C8A5599925E}"/>
              </a:ext>
            </a:extLst>
          </p:cNvPr>
          <p:cNvSpPr txBox="1"/>
          <p:nvPr/>
        </p:nvSpPr>
        <p:spPr>
          <a:xfrm>
            <a:off x="818369" y="6050292"/>
            <a:ext cx="986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* </a:t>
            </a:r>
            <a:r>
              <a:rPr lang="en-GB" dirty="0"/>
              <a:t>t</a:t>
            </a:r>
            <a:r>
              <a:rPr lang="en-PL" dirty="0"/>
              <a:t>he same way for </a:t>
            </a:r>
            <a:r>
              <a:rPr lang="en-GB" i="1" dirty="0"/>
              <a:t>HSE$topqual3 </a:t>
            </a:r>
            <a:r>
              <a:rPr lang="en-GB" dirty="0"/>
              <a:t>(Educational level) and </a:t>
            </a:r>
            <a:r>
              <a:rPr lang="en-GB" i="1" dirty="0" err="1"/>
              <a:t>HSE$marstatc</a:t>
            </a:r>
            <a:r>
              <a:rPr lang="en-GB" i="1" dirty="0"/>
              <a:t> </a:t>
            </a:r>
            <a:r>
              <a:rPr lang="en-GB" dirty="0"/>
              <a:t>(Marital status)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13494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BF70-67A7-CBD3-C47F-81A7E66B2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570811"/>
            <a:ext cx="10065051" cy="1400530"/>
          </a:xfrm>
        </p:spPr>
        <p:txBody>
          <a:bodyPr/>
          <a:lstStyle/>
          <a:p>
            <a:r>
              <a:rPr lang="en-PL" dirty="0"/>
              <a:t>Find Mode/Mean/Median in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E1DB8-9CDC-EB16-A399-ECC1EE24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92" y="1502317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PL" dirty="0"/>
              <a:t>Example of the code to find the </a:t>
            </a:r>
            <a:r>
              <a:rPr lang="en-PL" i="1" dirty="0"/>
              <a:t>mode</a:t>
            </a:r>
            <a:r>
              <a:rPr lang="en-PL" dirty="0"/>
              <a:t> in R</a:t>
            </a:r>
            <a:r>
              <a:rPr lang="en-GB" dirty="0"/>
              <a:t>S</a:t>
            </a:r>
            <a:r>
              <a:rPr lang="en-PL" dirty="0"/>
              <a:t>tudio:</a:t>
            </a:r>
          </a:p>
          <a:p>
            <a:pPr marL="0" indent="0">
              <a:buNone/>
            </a:pPr>
            <a:endParaRPr lang="en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2B765-62CD-A238-A3AB-9200A5F65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142399"/>
            <a:ext cx="6103509" cy="1286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3FD471-D857-A46E-844F-E1AEC682C217}"/>
              </a:ext>
            </a:extLst>
          </p:cNvPr>
          <p:cNvSpPr txBox="1"/>
          <p:nvPr/>
        </p:nvSpPr>
        <p:spPr>
          <a:xfrm>
            <a:off x="1049492" y="3600058"/>
            <a:ext cx="966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case you are unable to return any value other than NA for mean/median:</a:t>
            </a:r>
            <a:endParaRPr lang="en-P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02376D-7580-7395-16EA-9A8ABEFB3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140448"/>
            <a:ext cx="4083617" cy="191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52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425B3-EF2C-1A70-7226-283000A3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Boxplot and ggplot in RStudio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408AB-F65E-D1B5-7F03-5D44CB03B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1962105"/>
            <a:ext cx="9404723" cy="5405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D541C4-2A72-3A5A-072F-49AC92A08B01}"/>
              </a:ext>
            </a:extLst>
          </p:cNvPr>
          <p:cNvSpPr txBox="1"/>
          <p:nvPr/>
        </p:nvSpPr>
        <p:spPr>
          <a:xfrm>
            <a:off x="646111" y="1483916"/>
            <a:ext cx="452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For BMI and drinking status: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305DEC-2091-DB3F-7940-2C7CD726C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347" y="2908148"/>
            <a:ext cx="5080000" cy="147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309CB4-8C4C-B398-A441-16EB2E9EDADD}"/>
              </a:ext>
            </a:extLst>
          </p:cNvPr>
          <p:cNvSpPr txBox="1"/>
          <p:nvPr/>
        </p:nvSpPr>
        <p:spPr>
          <a:xfrm>
            <a:off x="646110" y="2874255"/>
            <a:ext cx="386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To find the difference in means:</a:t>
            </a:r>
          </a:p>
          <a:p>
            <a:endParaRPr lang="en-P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A0E246-6CAA-51D5-EC00-59068C781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0" y="4752997"/>
            <a:ext cx="7935182" cy="16522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D306AC-B8F1-058B-CF6E-9C7951880808}"/>
              </a:ext>
            </a:extLst>
          </p:cNvPr>
          <p:cNvSpPr txBox="1"/>
          <p:nvPr/>
        </p:nvSpPr>
        <p:spPr>
          <a:xfrm>
            <a:off x="646110" y="4381348"/>
            <a:ext cx="351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To find household size density:</a:t>
            </a:r>
          </a:p>
        </p:txBody>
      </p:sp>
    </p:spTree>
    <p:extLst>
      <p:ext uri="{BB962C8B-B14F-4D97-AF65-F5344CB8AC3E}">
        <p14:creationId xmlns:p14="http://schemas.microsoft.com/office/powerpoint/2010/main" val="3153521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A3D4-A1CB-9296-B0DC-B668CECA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90" y="536939"/>
            <a:ext cx="10487177" cy="1821250"/>
          </a:xfrm>
        </p:spPr>
        <p:txBody>
          <a:bodyPr/>
          <a:lstStyle/>
          <a:p>
            <a:r>
              <a:rPr lang="en-PL" dirty="0"/>
              <a:t>Creating a pie chart for ”drinking alcohol” variable in RStudio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2EC86D-A38F-B58E-D2A4-183C608C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787" y="2028575"/>
            <a:ext cx="7103445" cy="43933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514498-C911-F512-2DF0-7931BBE16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295" y="3409993"/>
            <a:ext cx="2979565" cy="2988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60BC8-D01E-79ED-ED9E-D6021955E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52" y="2233285"/>
            <a:ext cx="4260850" cy="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55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A7652-BB68-8A43-05CB-1621A68A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Code example of “drinking” pie chart with percentage </a:t>
            </a:r>
            <a:br>
              <a:rPr lang="en-PL" dirty="0"/>
            </a:br>
            <a:r>
              <a:rPr lang="en-PL" dirty="0"/>
              <a:t>for the each region in RStudio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1C0673-FEE2-409C-D656-F6CA9150D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933685"/>
            <a:ext cx="10583873" cy="2195759"/>
          </a:xfrm>
        </p:spPr>
      </p:pic>
    </p:spTree>
    <p:extLst>
      <p:ext uri="{BB962C8B-B14F-4D97-AF65-F5344CB8AC3E}">
        <p14:creationId xmlns:p14="http://schemas.microsoft.com/office/powerpoint/2010/main" val="1511648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C841-6332-2A9D-D67C-E26A6836E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Chi-squared test in R</a:t>
            </a:r>
            <a:r>
              <a:rPr lang="en-GB" dirty="0"/>
              <a:t>S</a:t>
            </a:r>
            <a:r>
              <a:rPr lang="en-PL" dirty="0"/>
              <a:t>tudio</a:t>
            </a:r>
            <a:br>
              <a:rPr lang="en-PL" dirty="0"/>
            </a:br>
            <a:r>
              <a:rPr lang="en-PL" dirty="0"/>
              <a:t>for gender and drinking</a:t>
            </a:r>
            <a:br>
              <a:rPr lang="en-PL" dirty="0"/>
            </a:br>
            <a:br>
              <a:rPr lang="en-PL" dirty="0"/>
            </a:br>
            <a:endParaRPr lang="en-P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DE8C8E-EEF7-556F-1DB4-ADDC004D7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664" y="2349892"/>
            <a:ext cx="9461615" cy="2158215"/>
          </a:xfrm>
        </p:spPr>
      </p:pic>
    </p:spTree>
    <p:extLst>
      <p:ext uri="{BB962C8B-B14F-4D97-AF65-F5344CB8AC3E}">
        <p14:creationId xmlns:p14="http://schemas.microsoft.com/office/powerpoint/2010/main" val="818656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7B5A6-2CE0-44BF-00D5-08D1F9A60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740857"/>
            <a:ext cx="10899778" cy="1400530"/>
          </a:xfrm>
        </p:spPr>
        <p:txBody>
          <a:bodyPr/>
          <a:lstStyle/>
          <a:p>
            <a:r>
              <a:rPr lang="en-PL" dirty="0"/>
              <a:t>Tests for region and drinking in R</a:t>
            </a:r>
            <a:r>
              <a:rPr lang="en-GB" dirty="0"/>
              <a:t>S</a:t>
            </a:r>
            <a:r>
              <a:rPr lang="en-PL" dirty="0"/>
              <a:t>tudio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BBD4A0-1B86-7C2F-5F14-6BAEB0E8A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768679"/>
            <a:ext cx="7500362" cy="18383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7301E-AC8B-9F20-F6B2-5D6952C8C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971635"/>
            <a:ext cx="4393080" cy="1445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D95E9-9EB2-65C7-D730-FA965ABF5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940" y="3971635"/>
            <a:ext cx="6019949" cy="144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79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1FCAA-AE77-99C9-993A-D1BAD883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60B7A-6E68-D077-61D7-F05F47BA2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384" y="1167788"/>
            <a:ext cx="10421956" cy="53982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Health Survey for England - 2011, Health, social care and lifestyles N (2012) HS Digital. Available from: https://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digital.nhs.uk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/data-and-information/publications/statistical/health-survey-for-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england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/health-survey-for-england-2011-health-social-care-and-lifestyles [Accessed 25 August 2022]</a:t>
            </a:r>
            <a:endParaRPr lang="en-PL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Windsor-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Shellard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B. (2017) Adult drinking habits in Great Britain: 2005 to 2016. The Office for National Statistics. Available from: https://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www.ons.gov.uk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/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peoplepopulationandcommunity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/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healthandsocialcare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/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drugusealcoholandsmoking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/bulletins/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opinionsandlifestylesurveyadultdrinkinghabitsingreatbritain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/2005to2016#:~:text=1.-,Main%20points,million%20people%20in%20the%20population [Accessed 25 August 2022]</a:t>
            </a:r>
            <a:endParaRPr lang="en-PL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Topiwala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A.,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Ebmeier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K.P.,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Maullin-Sapey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T. and Nichols, T.E. (2021) No safe level of alcohol consumption for brain health: observational cohort study of 25,378 UK Biobank participants. 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medRxiv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PL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Nicholls, J. (2015) Public health and alcohol licensing in the UK: challenges, opportunities, and implications for policy and practice. 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Contemporary Drug Problems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 42(2), pp.87-105.</a:t>
            </a:r>
            <a:endParaRPr lang="en-PL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Nick, T.G. (2007) Descriptive Statistics. In: Ambrosius, W.T. (eds) Topics in Biostatistics. Methods in Molecular Biology™, vol 404. Humana Press. https://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doi.org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/10.1007/978-1-59745-530-5_3 </a:t>
            </a:r>
            <a:endParaRPr lang="en-PL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Asadoorian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M. O. &amp;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Kantarelis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D. (2005)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Essentials of Inferential Statistics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University Press of America.</a:t>
            </a:r>
            <a:endParaRPr lang="en-PL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Gonzalez-Chica, D. et al. (2015). Test of association: which one is the most appropriate for my study?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 Bras Dermatol.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Jul-Aug; 90(4): 523–528. </a:t>
            </a:r>
            <a:endParaRPr lang="en-PL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Keselman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H.J., Othman, A.R., Wilcox, R.R. &amp;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Fradette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K., (2004). The new and improved two-sample t test. 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Psychological Science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 15(1), pp.47-51.</a:t>
            </a:r>
            <a:endParaRPr lang="en-PL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Wilsnack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R.W.,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Wilsnack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S.C.,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Kristjanson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A.F.,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Vogeltanz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-Holm N.D. &amp;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Gmel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G. (2009) Gender and alcohol consumption: patterns from the multinational GENACIS Project.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Addiction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Sep; 104(9): 1487–1500.</a:t>
            </a:r>
            <a:endParaRPr lang="en-PL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Dempster, S. (2011) I drink, therefore I’m man: gender discourses, alcohol and the construction of British undergraduate masculinities.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Gender and Education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23:5, 635-653, DOI: 10.1080/09540253.2010.527824</a:t>
            </a:r>
            <a:endParaRPr lang="en-PL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Thompson, A., &amp;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Pirmohamed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M. (2021). Associations between occupation and heavy alcohol consumption in UK adults aged 40–69 years: a cross-sectional study using the UK Biobank. 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BMC public health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 21(1), 1-12.</a:t>
            </a:r>
            <a:endParaRPr lang="en-PL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PL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PL" sz="1200" dirty="0"/>
          </a:p>
        </p:txBody>
      </p:sp>
    </p:spTree>
    <p:extLst>
      <p:ext uri="{BB962C8B-B14F-4D97-AF65-F5344CB8AC3E}">
        <p14:creationId xmlns:p14="http://schemas.microsoft.com/office/powerpoint/2010/main" val="370908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24DD-3255-51B4-D5C1-108C72721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The presentation </a:t>
            </a:r>
            <a:r>
              <a:rPr lang="en-US" dirty="0"/>
              <a:t>equation</a:t>
            </a:r>
            <a:endParaRPr lang="en-PL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5208C5-56AB-A36D-40CF-82671CD79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725" y="1965484"/>
            <a:ext cx="3030031" cy="303926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0C891C-824B-5570-C3B0-7F8E7A9C6AF5}"/>
              </a:ext>
            </a:extLst>
          </p:cNvPr>
          <p:cNvSpPr txBox="1"/>
          <p:nvPr/>
        </p:nvSpPr>
        <p:spPr>
          <a:xfrm>
            <a:off x="3510756" y="2761843"/>
            <a:ext cx="10390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8800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E061A-43BF-9745-50A6-E55B403CC674}"/>
              </a:ext>
            </a:extLst>
          </p:cNvPr>
          <p:cNvSpPr txBox="1"/>
          <p:nvPr/>
        </p:nvSpPr>
        <p:spPr>
          <a:xfrm>
            <a:off x="1073853" y="4989362"/>
            <a:ext cx="187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600" dirty="0"/>
              <a:t>RStudio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4B23EC-BECF-1517-922E-999E9C6FC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952" y="1940191"/>
            <a:ext cx="3141926" cy="31515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0D70D1-3FA0-683F-18FC-46240D2F37C8}"/>
              </a:ext>
            </a:extLst>
          </p:cNvPr>
          <p:cNvSpPr txBox="1"/>
          <p:nvPr/>
        </p:nvSpPr>
        <p:spPr>
          <a:xfrm>
            <a:off x="3921424" y="4989362"/>
            <a:ext cx="43491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Health Survey </a:t>
            </a:r>
          </a:p>
          <a:p>
            <a:pPr algn="ctr"/>
            <a:r>
              <a:rPr lang="en-US" sz="3200" dirty="0"/>
              <a:t>for England </a:t>
            </a:r>
          </a:p>
          <a:p>
            <a:pPr algn="ctr"/>
            <a:r>
              <a:rPr lang="en-US" sz="3200" dirty="0"/>
              <a:t>2011</a:t>
            </a:r>
            <a:endParaRPr lang="en-PL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49EEAC-C00F-E113-65EF-C1C96937DA5A}"/>
              </a:ext>
            </a:extLst>
          </p:cNvPr>
          <p:cNvSpPr txBox="1"/>
          <p:nvPr/>
        </p:nvSpPr>
        <p:spPr>
          <a:xfrm>
            <a:off x="7775346" y="2823398"/>
            <a:ext cx="6421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L" sz="8000" dirty="0"/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9801DB-EE1D-080B-6FEB-98E743BA214F}"/>
              </a:ext>
            </a:extLst>
          </p:cNvPr>
          <p:cNvSpPr txBox="1"/>
          <p:nvPr/>
        </p:nvSpPr>
        <p:spPr>
          <a:xfrm>
            <a:off x="9127584" y="2392558"/>
            <a:ext cx="23146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Descriptive statistics </a:t>
            </a:r>
          </a:p>
          <a:p>
            <a:r>
              <a:rPr lang="en-US" sz="2800" dirty="0"/>
              <a:t>and</a:t>
            </a:r>
          </a:p>
          <a:p>
            <a:r>
              <a:rPr lang="en-US" sz="2800" dirty="0"/>
              <a:t>Inferential statistics </a:t>
            </a:r>
            <a:endParaRPr lang="en-PL" sz="2800" dirty="0"/>
          </a:p>
        </p:txBody>
      </p:sp>
    </p:spTree>
    <p:extLst>
      <p:ext uri="{BB962C8B-B14F-4D97-AF65-F5344CB8AC3E}">
        <p14:creationId xmlns:p14="http://schemas.microsoft.com/office/powerpoint/2010/main" val="2322415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E07F3-7728-0481-D8FC-2CA1117E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576" y="509868"/>
            <a:ext cx="9404723" cy="1400530"/>
          </a:xfrm>
        </p:spPr>
        <p:txBody>
          <a:bodyPr/>
          <a:lstStyle/>
          <a:p>
            <a:r>
              <a:rPr lang="en-PL" dirty="0"/>
              <a:t>Descriptive Statistics 1</a:t>
            </a:r>
            <a:br>
              <a:rPr lang="en-PL" dirty="0"/>
            </a:br>
            <a:endParaRPr lang="en-P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93063-201C-489E-F653-88CBCD310027}"/>
              </a:ext>
            </a:extLst>
          </p:cNvPr>
          <p:cNvSpPr txBox="1"/>
          <p:nvPr/>
        </p:nvSpPr>
        <p:spPr>
          <a:xfrm>
            <a:off x="1229360" y="5638800"/>
            <a:ext cx="938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*among responders who answered “yes” or “no” to alcohol consumption question</a:t>
            </a:r>
            <a:endParaRPr lang="en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17A53-B02A-AC3A-71EA-08F4BD54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32" y="1602910"/>
            <a:ext cx="10147192" cy="365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17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D6B7-C21F-10D4-A1A5-A12316D10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778571"/>
            <a:ext cx="10806749" cy="1101762"/>
          </a:xfrm>
        </p:spPr>
        <p:txBody>
          <a:bodyPr/>
          <a:lstStyle/>
          <a:p>
            <a:r>
              <a:rPr lang="en-PL" dirty="0"/>
              <a:t>Educational level and Marital Status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031809-32D8-B118-068E-908BB23AC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013577"/>
            <a:ext cx="5344399" cy="38483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9A7636-E86E-2137-58DF-5E94CDA4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3577"/>
            <a:ext cx="5677754" cy="384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6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B784-F64E-15E7-86CC-F932B7FC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933" y="533400"/>
            <a:ext cx="6620962" cy="674152"/>
          </a:xfrm>
        </p:spPr>
        <p:txBody>
          <a:bodyPr/>
          <a:lstStyle/>
          <a:p>
            <a:r>
              <a:rPr lang="en-PL" dirty="0"/>
              <a:t>Descriptive Statistics 2</a:t>
            </a:r>
            <a:br>
              <a:rPr lang="en-PL" dirty="0"/>
            </a:br>
            <a:endParaRPr lang="en-P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521C50-064D-4D08-51FE-8D5B7AD78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933" y="1686561"/>
            <a:ext cx="9928892" cy="3818804"/>
          </a:xfrm>
        </p:spPr>
      </p:pic>
    </p:spTree>
    <p:extLst>
      <p:ext uri="{BB962C8B-B14F-4D97-AF65-F5344CB8AC3E}">
        <p14:creationId xmlns:p14="http://schemas.microsoft.com/office/powerpoint/2010/main" val="1662936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54BF-C7B4-14CF-8A5C-38188152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BMI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F42C7B-DD09-8FD4-9733-D72C3FA50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427013"/>
            <a:ext cx="5624352" cy="478751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516114-5267-1BAF-7C6D-68AD5B2E535D}"/>
              </a:ext>
            </a:extLst>
          </p:cNvPr>
          <p:cNvSpPr txBox="1"/>
          <p:nvPr/>
        </p:nvSpPr>
        <p:spPr>
          <a:xfrm>
            <a:off x="6588433" y="2343442"/>
            <a:ext cx="495745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400" dirty="0"/>
              <a:t>There is a tiny difference in BMI means between “drinkers”(27.31)</a:t>
            </a:r>
            <a:r>
              <a:rPr lang="ru-RU" sz="2400" dirty="0"/>
              <a:t> </a:t>
            </a:r>
            <a:r>
              <a:rPr lang="en-US" sz="2400" dirty="0"/>
              <a:t>and ”abstainers” (27.77) groups.*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*among responders who answered “yes” or “no” to alcohol consumption question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66841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CD83-055C-00A3-43CB-9FEFA471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Household Size with ggplot2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39158E-0775-2D2B-C237-386E92F31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1152" y="1507766"/>
            <a:ext cx="5851184" cy="47179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89B0FA-8A92-E7BF-B471-B80449513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352266"/>
            <a:ext cx="4451780" cy="30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8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7C6A-D066-C4EE-C7C9-C5CD0AA1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Inferential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F9C76-0FFA-F971-04C3-26182ADBE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74" y="4213969"/>
            <a:ext cx="5957670" cy="18922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Inferential Statistics uses probabilistic techniques to analyze sample data from a population to improve knowledge about the whole population</a:t>
            </a:r>
            <a:r>
              <a:rPr lang="en-PL" dirty="0"/>
              <a:t>.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Asadoorian</a:t>
            </a:r>
            <a:r>
              <a:rPr lang="en-US" dirty="0"/>
              <a:t> &amp; </a:t>
            </a:r>
            <a:r>
              <a:rPr lang="en-US" dirty="0" err="1"/>
              <a:t>Kantarelis</a:t>
            </a:r>
            <a:r>
              <a:rPr lang="en-US" dirty="0"/>
              <a:t>, 2005) </a:t>
            </a:r>
            <a:endParaRPr lang="en-PL" dirty="0"/>
          </a:p>
          <a:p>
            <a:pPr marL="0" indent="0">
              <a:buNone/>
            </a:pPr>
            <a:endParaRPr lang="en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C2B65D-B5EA-9DF4-C944-009750FAB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976" y="1373761"/>
            <a:ext cx="4211783" cy="4457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CE8740-AA14-CDCA-5F18-A4FA3DBB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5" y="1461401"/>
            <a:ext cx="2141323" cy="2141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70DF3C-6D6B-C793-F080-2A9A33860BD0}"/>
              </a:ext>
            </a:extLst>
          </p:cNvPr>
          <p:cNvSpPr txBox="1"/>
          <p:nvPr/>
        </p:nvSpPr>
        <p:spPr>
          <a:xfrm>
            <a:off x="1300838" y="3673190"/>
            <a:ext cx="1279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600" dirty="0"/>
              <a:t>Population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C0070D-36AF-C5F7-76D2-994BFD6B760C}"/>
              </a:ext>
            </a:extLst>
          </p:cNvPr>
          <p:cNvSpPr txBox="1"/>
          <p:nvPr/>
        </p:nvSpPr>
        <p:spPr>
          <a:xfrm>
            <a:off x="4388756" y="3090446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/>
              <a:t>Sample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6F2607-6E15-CFD1-13A2-27227C8F5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32563">
            <a:off x="2932113" y="1677925"/>
            <a:ext cx="3653762" cy="3664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F6F4CC-3C50-02E9-753B-0D08F09DA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058" y="249180"/>
            <a:ext cx="41656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752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8343</TotalTime>
  <Words>1148</Words>
  <Application>Microsoft Macintosh PowerPoint</Application>
  <PresentationFormat>Widescreen</PresentationFormat>
  <Paragraphs>103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Century Gothic</vt:lpstr>
      <vt:lpstr>Times New Roman</vt:lpstr>
      <vt:lpstr>Wingdings 3</vt:lpstr>
      <vt:lpstr>Ion</vt:lpstr>
      <vt:lpstr>Statistical Analysis Presentation</vt:lpstr>
      <vt:lpstr>Alcohol in the UK </vt:lpstr>
      <vt:lpstr>The presentation equation</vt:lpstr>
      <vt:lpstr>Descriptive Statistics 1 </vt:lpstr>
      <vt:lpstr>Educational level and Marital Status</vt:lpstr>
      <vt:lpstr>Descriptive Statistics 2 </vt:lpstr>
      <vt:lpstr>BMI means</vt:lpstr>
      <vt:lpstr>Household Size with ggplot2</vt:lpstr>
      <vt:lpstr>Inferential Statistics</vt:lpstr>
      <vt:lpstr> Alcohol and gender</vt:lpstr>
      <vt:lpstr>Gender difference in alcohol consumption (1 – “drink”, 2 – “don’t drink”)</vt:lpstr>
      <vt:lpstr>Alcohol and region</vt:lpstr>
      <vt:lpstr>Alcohol and region</vt:lpstr>
      <vt:lpstr>Height and weight</vt:lpstr>
      <vt:lpstr>Two-Sample t-test in RStudio</vt:lpstr>
      <vt:lpstr>Correlation between drinking, income, age and gender (r)</vt:lpstr>
      <vt:lpstr>Correlation tests in RStudio</vt:lpstr>
      <vt:lpstr>Conclusion: the major findings</vt:lpstr>
      <vt:lpstr>Other studies</vt:lpstr>
      <vt:lpstr>Appendix </vt:lpstr>
      <vt:lpstr>Creating a pie chart with percentage in RStudio</vt:lpstr>
      <vt:lpstr>Find Mode/Mean/Median in RStudio</vt:lpstr>
      <vt:lpstr>Boxplot and ggplot in RStudio</vt:lpstr>
      <vt:lpstr>Creating a pie chart for ”drinking alcohol” variable in RStudio</vt:lpstr>
      <vt:lpstr>Code example of “drinking” pie chart with percentage  for the each region in RStudio</vt:lpstr>
      <vt:lpstr>Chi-squared test in RStudio for gender and drinking  </vt:lpstr>
      <vt:lpstr>Tests for region and drinking in RStudio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Statistical Analysis Presentation</dc:title>
  <dc:creator>Vasilisa Look</dc:creator>
  <cp:lastModifiedBy>Vasilisa Look</cp:lastModifiedBy>
  <cp:revision>110</cp:revision>
  <cp:lastPrinted>2022-08-20T12:30:24Z</cp:lastPrinted>
  <dcterms:created xsi:type="dcterms:W3CDTF">2022-08-19T17:33:24Z</dcterms:created>
  <dcterms:modified xsi:type="dcterms:W3CDTF">2022-09-03T10:54:09Z</dcterms:modified>
</cp:coreProperties>
</file>